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6"/>
  </p:notesMasterIdLst>
  <p:sldIdLst>
    <p:sldId id="256" r:id="rId5"/>
    <p:sldId id="264" r:id="rId6"/>
    <p:sldId id="257" r:id="rId7"/>
    <p:sldId id="258" r:id="rId8"/>
    <p:sldId id="259" r:id="rId9"/>
    <p:sldId id="266" r:id="rId10"/>
    <p:sldId id="260" r:id="rId11"/>
    <p:sldId id="267" r:id="rId12"/>
    <p:sldId id="261" r:id="rId13"/>
    <p:sldId id="262" r:id="rId14"/>
    <p:sldId id="263"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Nunito" pitchFamily="2" charset="0"/>
      <p:regular r:id="rId21"/>
      <p:bold r:id="rId22"/>
      <p:italic r:id="rId23"/>
      <p:boldItalic r:id="rId24"/>
    </p:embeddedFont>
    <p:embeddedFont>
      <p:font typeface="Trebuchet MS" panose="020B0603020202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5FE847-7B9A-28D3-D287-59372D2F8422}" v="9" dt="2022-04-06T20:35:51.6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4720"/>
  </p:normalViewPr>
  <p:slideViewPr>
    <p:cSldViewPr snapToGrid="0">
      <p:cViewPr varScale="1">
        <p:scale>
          <a:sx n="81" d="100"/>
          <a:sy n="81" d="100"/>
        </p:scale>
        <p:origin x="184" y="10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yhurst, Emily" userId="S::efh13@pitt.edu::4e828286-4bdf-4afd-8649-d4202a0f3766" providerId="AD" clId="Web-{235FE847-7B9A-28D3-D287-59372D2F8422}"/>
    <pc:docChg chg="modSld">
      <pc:chgData name="Hayhurst, Emily" userId="S::efh13@pitt.edu::4e828286-4bdf-4afd-8649-d4202a0f3766" providerId="AD" clId="Web-{235FE847-7B9A-28D3-D287-59372D2F8422}" dt="2022-04-06T20:35:49.550" v="6" actId="20577"/>
      <pc:docMkLst>
        <pc:docMk/>
      </pc:docMkLst>
      <pc:sldChg chg="modSp">
        <pc:chgData name="Hayhurst, Emily" userId="S::efh13@pitt.edu::4e828286-4bdf-4afd-8649-d4202a0f3766" providerId="AD" clId="Web-{235FE847-7B9A-28D3-D287-59372D2F8422}" dt="2022-04-06T20:31:54.888" v="5" actId="20577"/>
        <pc:sldMkLst>
          <pc:docMk/>
          <pc:sldMk cId="0" sldId="258"/>
        </pc:sldMkLst>
        <pc:spChg chg="mod">
          <ac:chgData name="Hayhurst, Emily" userId="S::efh13@pitt.edu::4e828286-4bdf-4afd-8649-d4202a0f3766" providerId="AD" clId="Web-{235FE847-7B9A-28D3-D287-59372D2F8422}" dt="2022-04-06T20:31:54.888" v="5" actId="20577"/>
          <ac:spMkLst>
            <pc:docMk/>
            <pc:sldMk cId="0" sldId="258"/>
            <ac:spMk id="140" creationId="{00000000-0000-0000-0000-000000000000}"/>
          </ac:spMkLst>
        </pc:spChg>
      </pc:sldChg>
      <pc:sldChg chg="modSp">
        <pc:chgData name="Hayhurst, Emily" userId="S::efh13@pitt.edu::4e828286-4bdf-4afd-8649-d4202a0f3766" providerId="AD" clId="Web-{235FE847-7B9A-28D3-D287-59372D2F8422}" dt="2022-04-06T20:35:49.550" v="6" actId="20577"/>
        <pc:sldMkLst>
          <pc:docMk/>
          <pc:sldMk cId="0" sldId="261"/>
        </pc:sldMkLst>
        <pc:spChg chg="mod">
          <ac:chgData name="Hayhurst, Emily" userId="S::efh13@pitt.edu::4e828286-4bdf-4afd-8649-d4202a0f3766" providerId="AD" clId="Web-{235FE847-7B9A-28D3-D287-59372D2F8422}" dt="2022-04-06T20:35:49.550" v="6" actId="20577"/>
          <ac:spMkLst>
            <pc:docMk/>
            <pc:sldMk cId="0" sldId="261"/>
            <ac:spMk id="15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Complicated – answer on the next slide</a:t>
            </a:r>
          </a:p>
        </p:txBody>
      </p:sp>
    </p:spTree>
    <p:extLst>
      <p:ext uri="{BB962C8B-B14F-4D97-AF65-F5344CB8AC3E}">
        <p14:creationId xmlns:p14="http://schemas.microsoft.com/office/powerpoint/2010/main" val="359798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1554a37c3f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1554a37c3f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1554a37c3f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554a37c3f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15714e645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15714e645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1554a37c3f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1554a37c3f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1554a37c3f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1554a37c3f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1554a37c3f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1554a37c3f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1554a37c3f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1554a37c3f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native-land.ca"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americanbar.org/groups/crsj/publications/human_rights_magazine_home/voting-rights/how-the-native-american-vote-continues-to-be-suppressed/" TargetMode="External"/><Relationship Id="rId7" Type="http://schemas.openxmlformats.org/officeDocument/2006/relationships/hyperlink" Target="https://www.sundance.org/projects/rise"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www.ncai.org/about-tribes" TargetMode="External"/><Relationship Id="rId5" Type="http://schemas.openxmlformats.org/officeDocument/2006/relationships/hyperlink" Target="https://www.hcn.org/articles/indigenous-affairs-law-6-things-you-should-know-about-the-2021-native-american-voting-rights-act" TargetMode="External"/><Relationship Id="rId4" Type="http://schemas.openxmlformats.org/officeDocument/2006/relationships/hyperlink" Target="https://www.history.com/news/native-american-voting-rights-citizenship"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r3pohsdryNc"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758450" y="1770149"/>
            <a:ext cx="5627100" cy="1603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Civic Rights of Indigenous Peoples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Whose Land Are You On?</a:t>
            </a:r>
            <a:endParaRPr dirty="0"/>
          </a:p>
        </p:txBody>
      </p:sp>
      <p:sp>
        <p:nvSpPr>
          <p:cNvPr id="164" name="Google Shape;164;p19"/>
          <p:cNvSpPr txBox="1">
            <a:spLocks noGrp="1"/>
          </p:cNvSpPr>
          <p:nvPr>
            <p:ph type="body" idx="1"/>
          </p:nvPr>
        </p:nvSpPr>
        <p:spPr>
          <a:xfrm>
            <a:off x="819150" y="1800200"/>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Can you think of any townships, roads, or landmarks near your hometown that have Native names?</a:t>
            </a:r>
            <a:endParaRPr dirty="0"/>
          </a:p>
          <a:p>
            <a:pPr marL="0" lvl="0" indent="0" algn="l" rtl="0">
              <a:spcBef>
                <a:spcPts val="1200"/>
              </a:spcBef>
              <a:spcAft>
                <a:spcPts val="0"/>
              </a:spcAft>
              <a:buNone/>
            </a:pPr>
            <a:r>
              <a:rPr lang="en" dirty="0"/>
              <a:t>Use the following link to see what tribal land your hometown occupies</a:t>
            </a:r>
            <a:endParaRPr dirty="0"/>
          </a:p>
          <a:p>
            <a:pPr marL="0" lvl="0" indent="0" algn="l" rtl="0">
              <a:spcBef>
                <a:spcPts val="1200"/>
              </a:spcBef>
              <a:spcAft>
                <a:spcPts val="0"/>
              </a:spcAft>
              <a:buNone/>
            </a:pPr>
            <a:r>
              <a:rPr lang="en" u="sng" dirty="0">
                <a:solidFill>
                  <a:schemeClr val="hlink"/>
                </a:solidFill>
                <a:hlinkClick r:id="rId3"/>
              </a:rPr>
              <a:t>https://native-land.ca</a:t>
            </a:r>
            <a:r>
              <a:rPr lang="en" dirty="0"/>
              <a:t> </a:t>
            </a:r>
            <a:endParaRPr dirty="0"/>
          </a:p>
          <a:p>
            <a:pPr marL="0" lvl="0" indent="0" algn="l" rtl="0">
              <a:spcBef>
                <a:spcPts val="1200"/>
              </a:spcBef>
              <a:spcAft>
                <a:spcPts val="0"/>
              </a:spcAft>
              <a:buNone/>
            </a:pPr>
            <a:r>
              <a:rPr lang="en" dirty="0"/>
              <a:t>Do the tribe names sound familiar? Are you surprised at all?</a:t>
            </a:r>
            <a:endParaRPr dirty="0"/>
          </a:p>
          <a:p>
            <a:pPr marL="0" lvl="0" indent="0" algn="l" rtl="0">
              <a:spcBef>
                <a:spcPts val="1200"/>
              </a:spcBef>
              <a:spcAft>
                <a:spcPts val="1200"/>
              </a:spcAft>
              <a:buNone/>
            </a:pPr>
            <a:r>
              <a:rPr lang="en" dirty="0"/>
              <a:t>Why is it important to understand the native history in the spaces we occupy?</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Learn More</a:t>
            </a:r>
            <a:endParaRPr/>
          </a:p>
        </p:txBody>
      </p:sp>
      <p:sp>
        <p:nvSpPr>
          <p:cNvPr id="170" name="Google Shape;170;p20"/>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u="sng" dirty="0">
                <a:solidFill>
                  <a:schemeClr val="hlink"/>
                </a:solidFill>
                <a:hlinkClick r:id="rId3"/>
              </a:rPr>
              <a:t>https://www.americanbar.org/groups/crsj/publications/human_rights_magazine_home/voting-rights/how-the-native-american-vote-continues-to-be-suppressed/</a:t>
            </a:r>
            <a:r>
              <a:rPr lang="en" dirty="0"/>
              <a:t> - Suppression of Native Vote</a:t>
            </a:r>
            <a:endParaRPr dirty="0"/>
          </a:p>
          <a:p>
            <a:pPr marL="0" lvl="0" indent="0" algn="l" rtl="0">
              <a:spcBef>
                <a:spcPts val="1200"/>
              </a:spcBef>
              <a:spcAft>
                <a:spcPts val="0"/>
              </a:spcAft>
              <a:buNone/>
            </a:pPr>
            <a:r>
              <a:rPr lang="en" u="sng" dirty="0">
                <a:solidFill>
                  <a:schemeClr val="hlink"/>
                </a:solidFill>
                <a:hlinkClick r:id="rId4"/>
              </a:rPr>
              <a:t>https://www.history.com/news/native-american-voting-rights-citizenship</a:t>
            </a:r>
            <a:r>
              <a:rPr lang="en" dirty="0"/>
              <a:t>- History of Native Right to Vote</a:t>
            </a:r>
            <a:endParaRPr dirty="0"/>
          </a:p>
          <a:p>
            <a:pPr marL="0" lvl="0" indent="0" algn="l" rtl="0">
              <a:spcBef>
                <a:spcPts val="1200"/>
              </a:spcBef>
              <a:spcAft>
                <a:spcPts val="0"/>
              </a:spcAft>
              <a:buNone/>
            </a:pPr>
            <a:r>
              <a:rPr lang="en" u="sng" dirty="0">
                <a:solidFill>
                  <a:schemeClr val="accent5"/>
                </a:solidFill>
                <a:hlinkClick r:id="rId5">
                  <a:extLst>
                    <a:ext uri="{A12FA001-AC4F-418D-AE19-62706E023703}">
                      <ahyp:hlinkClr xmlns:ahyp="http://schemas.microsoft.com/office/drawing/2018/hyperlinkcolor" val="tx"/>
                    </a:ext>
                  </a:extLst>
                </a:hlinkClick>
              </a:rPr>
              <a:t>https://www.hcn.org/articles/indigenous-affairs-law-6-things-you-should-know-about-the-2021-native-american-voting-rights-act</a:t>
            </a:r>
            <a:r>
              <a:rPr lang="en" dirty="0"/>
              <a:t>  more details on NAVRA</a:t>
            </a:r>
            <a:endParaRPr dirty="0"/>
          </a:p>
          <a:p>
            <a:pPr marL="0" lvl="0" indent="0" algn="l" rtl="0">
              <a:spcBef>
                <a:spcPts val="1200"/>
              </a:spcBef>
              <a:spcAft>
                <a:spcPts val="1200"/>
              </a:spcAft>
              <a:buNone/>
            </a:pPr>
            <a:r>
              <a:rPr lang="en" sz="1200" u="sng" dirty="0">
                <a:solidFill>
                  <a:schemeClr val="accent5"/>
                </a:solidFill>
                <a:latin typeface="Trebuchet MS"/>
                <a:ea typeface="Trebuchet MS"/>
                <a:cs typeface="Trebuchet MS"/>
                <a:sym typeface="Trebuchet MS"/>
                <a:hlinkClick r:id="rId6">
                  <a:extLst>
                    <a:ext uri="{A12FA001-AC4F-418D-AE19-62706E023703}">
                      <ahyp:hlinkClr xmlns:ahyp="http://schemas.microsoft.com/office/drawing/2018/hyperlinkcolor" val="tx"/>
                    </a:ext>
                  </a:extLst>
                </a:hlinkClick>
              </a:rPr>
              <a:t>https://www.ncai.org/about-tribes</a:t>
            </a:r>
            <a:r>
              <a:rPr lang="en" dirty="0"/>
              <a:t>- more on tribal governance</a:t>
            </a:r>
          </a:p>
          <a:p>
            <a:pPr marL="0" lvl="0" indent="0">
              <a:spcBef>
                <a:spcPts val="1200"/>
              </a:spcBef>
              <a:spcAft>
                <a:spcPts val="1200"/>
              </a:spcAft>
              <a:buNone/>
            </a:pPr>
            <a:r>
              <a:rPr lang="en-US" dirty="0">
                <a:hlinkClick r:id="rId7"/>
              </a:rPr>
              <a:t>https://www.sundance.org/projects/rise</a:t>
            </a:r>
            <a:r>
              <a:rPr lang="en-US" dirty="0"/>
              <a:t> - </a:t>
            </a:r>
            <a:r>
              <a:rPr lang="en-US" i="1" dirty="0"/>
              <a:t>Rise </a:t>
            </a:r>
            <a:r>
              <a:rPr lang="en-US" dirty="0"/>
              <a:t>documentary</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EE6CA-1341-5947-9930-D9616104C125}"/>
              </a:ext>
            </a:extLst>
          </p:cNvPr>
          <p:cNvSpPr>
            <a:spLocks noGrp="1"/>
          </p:cNvSpPr>
          <p:nvPr>
            <p:ph type="title"/>
          </p:nvPr>
        </p:nvSpPr>
        <p:spPr/>
        <p:txBody>
          <a:bodyPr/>
          <a:lstStyle/>
          <a:p>
            <a:r>
              <a:rPr lang="en-US" dirty="0"/>
              <a:t>Question: When were Native people given the right to vote? </a:t>
            </a:r>
          </a:p>
        </p:txBody>
      </p:sp>
    </p:spTree>
    <p:extLst>
      <p:ext uri="{BB962C8B-B14F-4D97-AF65-F5344CB8AC3E}">
        <p14:creationId xmlns:p14="http://schemas.microsoft.com/office/powerpoint/2010/main" val="1696623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Voting Rights and Barriers</a:t>
            </a:r>
            <a:endParaRPr/>
          </a:p>
        </p:txBody>
      </p:sp>
      <p:sp>
        <p:nvSpPr>
          <p:cNvPr id="134" name="Google Shape;134;p14"/>
          <p:cNvSpPr txBox="1">
            <a:spLocks noGrp="1"/>
          </p:cNvSpPr>
          <p:nvPr>
            <p:ph type="body" idx="1"/>
          </p:nvPr>
        </p:nvSpPr>
        <p:spPr>
          <a:xfrm>
            <a:off x="819150" y="1800200"/>
            <a:ext cx="7505700" cy="24480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b="1" dirty="0"/>
              <a:t>Answer: While the fifteenth amendment in 1870 seemed to grant all US citizens the right to vote, it wasn’t until the 1924 Snyder Act that Native Americans could actually reap the benefits of the 15th amendment</a:t>
            </a:r>
            <a:endParaRPr b="1" dirty="0"/>
          </a:p>
          <a:p>
            <a:pPr marL="0" lvl="0" indent="0" algn="l" rtl="0">
              <a:spcBef>
                <a:spcPts val="1200"/>
              </a:spcBef>
              <a:spcAft>
                <a:spcPts val="0"/>
              </a:spcAft>
              <a:buNone/>
            </a:pPr>
            <a:r>
              <a:rPr lang="en" dirty="0"/>
              <a:t>Furthermore, native peoples weren’t guaranteed the right to vote in every state until 1962 after fighting state by state to achieve it</a:t>
            </a:r>
            <a:endParaRPr dirty="0"/>
          </a:p>
          <a:p>
            <a:pPr marL="0" lvl="0" indent="0" algn="l" rtl="0">
              <a:spcBef>
                <a:spcPts val="1200"/>
              </a:spcBef>
              <a:spcAft>
                <a:spcPts val="0"/>
              </a:spcAft>
              <a:buNone/>
            </a:pPr>
            <a:r>
              <a:rPr lang="en" dirty="0"/>
              <a:t>Despite being legally allowed to vote, Native Americans face huge barriers to voting including:</a:t>
            </a:r>
            <a:endParaRPr dirty="0"/>
          </a:p>
          <a:p>
            <a:pPr marL="457200" lvl="0" indent="-304958" algn="l" rtl="0">
              <a:spcBef>
                <a:spcPts val="1200"/>
              </a:spcBef>
              <a:spcAft>
                <a:spcPts val="0"/>
              </a:spcAft>
              <a:buSzPct val="100000"/>
              <a:buChar char="-"/>
            </a:pPr>
            <a:r>
              <a:rPr lang="en" dirty="0"/>
              <a:t>Nontraditional addresses: nonresidential addresses described as landmarks or crossroads; unnamed roads</a:t>
            </a:r>
            <a:endParaRPr dirty="0"/>
          </a:p>
          <a:p>
            <a:pPr marL="457200" lvl="0" indent="-304958" algn="l" rtl="0">
              <a:spcBef>
                <a:spcPts val="0"/>
              </a:spcBef>
              <a:spcAft>
                <a:spcPts val="0"/>
              </a:spcAft>
              <a:buSzPct val="100000"/>
              <a:buChar char="-"/>
            </a:pPr>
            <a:r>
              <a:rPr lang="en" dirty="0"/>
              <a:t>Voter registration barriers: economic feasibility, distance from county offices </a:t>
            </a:r>
            <a:endParaRPr dirty="0"/>
          </a:p>
          <a:p>
            <a:pPr marL="457200" lvl="0" indent="-304958" algn="l" rtl="0">
              <a:spcBef>
                <a:spcPts val="0"/>
              </a:spcBef>
              <a:spcAft>
                <a:spcPts val="0"/>
              </a:spcAft>
              <a:buSzPct val="100000"/>
              <a:buChar char="-"/>
            </a:pPr>
            <a:r>
              <a:rPr lang="en" dirty="0"/>
              <a:t>Voter ID laws: less likely to have a form of ID compliant with laws</a:t>
            </a:r>
            <a:endParaRPr dirty="0"/>
          </a:p>
          <a:p>
            <a:pPr marL="0" lvl="0" indent="0" algn="l" rtl="0">
              <a:spcBef>
                <a:spcPts val="1200"/>
              </a:spcBef>
              <a:spcAft>
                <a:spcPts val="120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NAVRA</a:t>
            </a:r>
            <a:endParaRPr/>
          </a:p>
        </p:txBody>
      </p:sp>
      <p:sp>
        <p:nvSpPr>
          <p:cNvPr id="140" name="Google Shape;140;p15"/>
          <p:cNvSpPr txBox="1">
            <a:spLocks noGrp="1"/>
          </p:cNvSpPr>
          <p:nvPr>
            <p:ph type="body" idx="1"/>
          </p:nvPr>
        </p:nvSpPr>
        <p:spPr>
          <a:xfrm>
            <a:off x="819150" y="1598700"/>
            <a:ext cx="7505700" cy="2840100"/>
          </a:xfrm>
          <a:prstGeom prst="rect">
            <a:avLst/>
          </a:prstGeom>
        </p:spPr>
        <p:txBody>
          <a:bodyPr spcFirstLastPara="1" wrap="square" lIns="91425" tIns="91425" rIns="91425" bIns="91425" anchor="t" anchorCtr="0">
            <a:normAutofit/>
          </a:bodyPr>
          <a:lstStyle/>
          <a:p>
            <a:pPr marL="0" indent="0">
              <a:buNone/>
            </a:pPr>
            <a:r>
              <a:rPr lang="en" dirty="0"/>
              <a:t>The Native American voting rights act (NAVRA) of 2021 was introduced in August of 2021 </a:t>
            </a:r>
            <a:endParaRPr/>
          </a:p>
          <a:p>
            <a:pPr marL="0" lvl="0" indent="0" algn="l" rtl="0">
              <a:spcBef>
                <a:spcPts val="1200"/>
              </a:spcBef>
              <a:spcAft>
                <a:spcPts val="0"/>
              </a:spcAft>
              <a:buNone/>
            </a:pPr>
            <a:r>
              <a:rPr lang="en" dirty="0"/>
              <a:t>NAVRA has 6 main provisions</a:t>
            </a:r>
            <a:endParaRPr/>
          </a:p>
          <a:p>
            <a:pPr marL="457200" lvl="0" indent="-311150" algn="l" rtl="0">
              <a:spcBef>
                <a:spcPts val="1200"/>
              </a:spcBef>
              <a:spcAft>
                <a:spcPts val="0"/>
              </a:spcAft>
              <a:buSzPts val="1300"/>
              <a:buChar char="-"/>
            </a:pPr>
            <a:r>
              <a:rPr lang="en" dirty="0"/>
              <a:t>Improves access to voter registration, polling places and drop boxes in Indian Country</a:t>
            </a:r>
            <a:endParaRPr/>
          </a:p>
          <a:p>
            <a:pPr marL="457200" lvl="0" indent="-311150" algn="l" rtl="0">
              <a:spcBef>
                <a:spcPts val="0"/>
              </a:spcBef>
              <a:spcAft>
                <a:spcPts val="0"/>
              </a:spcAft>
              <a:buSzPts val="1300"/>
              <a:buChar char="-"/>
            </a:pPr>
            <a:r>
              <a:rPr lang="en" dirty="0"/>
              <a:t>Mandates the acceptance of tribally or federally issued IDS where IDs are required</a:t>
            </a:r>
            <a:endParaRPr/>
          </a:p>
          <a:p>
            <a:pPr marL="457200" lvl="0" indent="-311150" algn="l" rtl="0">
              <a:spcBef>
                <a:spcPts val="0"/>
              </a:spcBef>
              <a:spcAft>
                <a:spcPts val="0"/>
              </a:spcAft>
              <a:buSzPts val="1300"/>
              <a:buChar char="-"/>
            </a:pPr>
            <a:r>
              <a:rPr lang="en" dirty="0"/>
              <a:t>Permits tribes to designate buildings to use as addresses for registration</a:t>
            </a:r>
            <a:endParaRPr/>
          </a:p>
          <a:p>
            <a:pPr marL="457200" lvl="0" indent="-311150" algn="l" rtl="0">
              <a:spcBef>
                <a:spcPts val="0"/>
              </a:spcBef>
              <a:spcAft>
                <a:spcPts val="0"/>
              </a:spcAft>
              <a:buSzPts val="1300"/>
              <a:buChar char="-"/>
            </a:pPr>
            <a:r>
              <a:rPr lang="en" dirty="0"/>
              <a:t>Establishes a Native American voting task force</a:t>
            </a:r>
            <a:endParaRPr dirty="0"/>
          </a:p>
          <a:p>
            <a:pPr marL="457200" lvl="0" indent="-311150" algn="l" rtl="0">
              <a:spcBef>
                <a:spcPts val="0"/>
              </a:spcBef>
              <a:spcAft>
                <a:spcPts val="0"/>
              </a:spcAft>
              <a:buSzPts val="1300"/>
              <a:buChar char="-"/>
            </a:pPr>
            <a:r>
              <a:rPr lang="en" dirty="0"/>
              <a:t>Requires pre-approval of any changes in election procedures</a:t>
            </a:r>
            <a:endParaRPr/>
          </a:p>
          <a:p>
            <a:pPr marL="457200" lvl="0" indent="-311150" algn="l" rtl="0">
              <a:spcBef>
                <a:spcPts val="0"/>
              </a:spcBef>
              <a:spcAft>
                <a:spcPts val="0"/>
              </a:spcAft>
              <a:buSzPts val="1300"/>
              <a:buChar char="-"/>
            </a:pPr>
            <a:r>
              <a:rPr lang="en" dirty="0"/>
              <a:t>Mandates culturally appropriate language assistance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Video: Tribal Sovereignty Explained </a:t>
            </a:r>
            <a:endParaRPr/>
          </a:p>
        </p:txBody>
      </p:sp>
      <p:sp>
        <p:nvSpPr>
          <p:cNvPr id="146" name="Google Shape;146;p1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u="sng">
                <a:solidFill>
                  <a:schemeClr val="hlink"/>
                </a:solidFill>
                <a:hlinkClick r:id="rId3"/>
              </a:rPr>
              <a:t>https://www.youtube.com/watch?v=r3pohsdryNc</a:t>
            </a:r>
            <a:r>
              <a:rPr lang="en"/>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A53F4-1A7E-5E43-A2AE-C551E2FD8A36}"/>
              </a:ext>
            </a:extLst>
          </p:cNvPr>
          <p:cNvSpPr>
            <a:spLocks noGrp="1"/>
          </p:cNvSpPr>
          <p:nvPr>
            <p:ph type="title"/>
          </p:nvPr>
        </p:nvSpPr>
        <p:spPr/>
        <p:txBody>
          <a:bodyPr/>
          <a:lstStyle/>
          <a:p>
            <a:r>
              <a:rPr lang="en-US" dirty="0"/>
              <a:t>Question: How many Native nations are there in the United States? </a:t>
            </a:r>
          </a:p>
        </p:txBody>
      </p:sp>
    </p:spTree>
    <p:extLst>
      <p:ext uri="{BB962C8B-B14F-4D97-AF65-F5344CB8AC3E}">
        <p14:creationId xmlns:p14="http://schemas.microsoft.com/office/powerpoint/2010/main" val="2509236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Indigenous Governance</a:t>
            </a:r>
            <a:endParaRPr/>
          </a:p>
        </p:txBody>
      </p:sp>
      <p:sp>
        <p:nvSpPr>
          <p:cNvPr id="152" name="Google Shape;152;p17"/>
          <p:cNvSpPr txBox="1">
            <a:spLocks noGrp="1"/>
          </p:cNvSpPr>
          <p:nvPr>
            <p:ph type="body" idx="1"/>
          </p:nvPr>
        </p:nvSpPr>
        <p:spPr>
          <a:xfrm>
            <a:off x="819150" y="1702825"/>
            <a:ext cx="7505700" cy="2736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b="1" dirty="0">
                <a:solidFill>
                  <a:srgbClr val="251F14"/>
                </a:solidFill>
                <a:latin typeface="Trebuchet MS"/>
                <a:ea typeface="Trebuchet MS"/>
                <a:cs typeface="Trebuchet MS"/>
                <a:sym typeface="Trebuchet MS"/>
              </a:rPr>
              <a:t>Answer: There are 574 federally recognized Indian Nations (variously called tribes, nations, bands, pueblos, communities and native villages) in the United States. </a:t>
            </a:r>
            <a:endParaRPr sz="1200" b="1" dirty="0">
              <a:solidFill>
                <a:srgbClr val="251F14"/>
              </a:solidFill>
              <a:latin typeface="Trebuchet MS"/>
              <a:ea typeface="Trebuchet MS"/>
              <a:cs typeface="Trebuchet MS"/>
              <a:sym typeface="Trebuchet MS"/>
            </a:endParaRPr>
          </a:p>
          <a:p>
            <a:pPr marL="0" lvl="0" indent="0" algn="l" rtl="0">
              <a:spcBef>
                <a:spcPts val="1200"/>
              </a:spcBef>
              <a:spcAft>
                <a:spcPts val="0"/>
              </a:spcAft>
              <a:buNone/>
            </a:pPr>
            <a:r>
              <a:rPr lang="en" sz="1200" dirty="0">
                <a:solidFill>
                  <a:srgbClr val="251F14"/>
                </a:solidFill>
                <a:latin typeface="Trebuchet MS"/>
                <a:ea typeface="Trebuchet MS"/>
                <a:cs typeface="Trebuchet MS"/>
                <a:sym typeface="Trebuchet MS"/>
              </a:rPr>
              <a:t>Approximately 229 of these ethnically, culturally and linguistically diverse nations are located in Alaska; the other federally recognized tribes are located in 35 other states. Additionally, there are state recognized tribes located throughout the United States recognized by their respective state governments</a:t>
            </a:r>
            <a:endParaRPr sz="1200" dirty="0">
              <a:solidFill>
                <a:srgbClr val="251F14"/>
              </a:solidFill>
              <a:latin typeface="Trebuchet MS"/>
              <a:ea typeface="Trebuchet MS"/>
              <a:cs typeface="Trebuchet MS"/>
              <a:sym typeface="Trebuchet MS"/>
            </a:endParaRPr>
          </a:p>
          <a:p>
            <a:pPr marL="0" lvl="0" indent="0" algn="l" rtl="0">
              <a:spcBef>
                <a:spcPts val="1200"/>
              </a:spcBef>
              <a:spcAft>
                <a:spcPts val="1200"/>
              </a:spcAft>
              <a:buNone/>
            </a:pPr>
            <a:r>
              <a:rPr lang="en" sz="1200" dirty="0">
                <a:solidFill>
                  <a:srgbClr val="251F14"/>
                </a:solidFill>
                <a:latin typeface="Trebuchet MS"/>
                <a:ea typeface="Trebuchet MS"/>
                <a:cs typeface="Trebuchet MS"/>
                <a:sym typeface="Trebuchet MS"/>
              </a:rPr>
              <a:t>American Indians and Alaska Natives are members of the original Indigenous peoples of North America. Tribal nations have been recognized as sovereign since their first interaction with European settlers. The United States continues to recognize this unique political status and relationship.</a:t>
            </a:r>
            <a:endParaRPr sz="1200" dirty="0">
              <a:solidFill>
                <a:srgbClr val="251F14"/>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A53F4-1A7E-5E43-A2AE-C551E2FD8A36}"/>
              </a:ext>
            </a:extLst>
          </p:cNvPr>
          <p:cNvSpPr>
            <a:spLocks noGrp="1"/>
          </p:cNvSpPr>
          <p:nvPr>
            <p:ph type="title"/>
          </p:nvPr>
        </p:nvSpPr>
        <p:spPr/>
        <p:txBody>
          <a:bodyPr/>
          <a:lstStyle/>
          <a:p>
            <a:r>
              <a:rPr lang="en-US" dirty="0"/>
              <a:t>Question: Native citizens are citizens of what three sovereignties ? </a:t>
            </a:r>
          </a:p>
        </p:txBody>
      </p:sp>
    </p:spTree>
    <p:extLst>
      <p:ext uri="{BB962C8B-B14F-4D97-AF65-F5344CB8AC3E}">
        <p14:creationId xmlns:p14="http://schemas.microsoft.com/office/powerpoint/2010/main" val="2459322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Indigenous governance cont.</a:t>
            </a:r>
            <a:endParaRPr dirty="0"/>
          </a:p>
        </p:txBody>
      </p:sp>
      <p:sp>
        <p:nvSpPr>
          <p:cNvPr id="158" name="Google Shape;158;p18"/>
          <p:cNvSpPr txBox="1">
            <a:spLocks noGrp="1"/>
          </p:cNvSpPr>
          <p:nvPr>
            <p:ph type="body" idx="1"/>
          </p:nvPr>
        </p:nvSpPr>
        <p:spPr>
          <a:xfrm>
            <a:off x="819150" y="1857250"/>
            <a:ext cx="7505700" cy="24480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sz="1200" b="1" dirty="0">
                <a:solidFill>
                  <a:srgbClr val="251F14"/>
                </a:solidFill>
                <a:latin typeface="Trebuchet MS"/>
                <a:ea typeface="Trebuchet MS"/>
                <a:cs typeface="Trebuchet MS"/>
                <a:sym typeface="Trebuchet MS"/>
              </a:rPr>
              <a:t>Answer Tribal members are citizens of three sovereigns: their tribe, the United States, and the state in which they reside. They are also individuals in an international context with the rights afforded to any other individual.</a:t>
            </a:r>
            <a:endParaRPr sz="1200" b="1" dirty="0">
              <a:solidFill>
                <a:srgbClr val="251F14"/>
              </a:solidFill>
              <a:latin typeface="Trebuchet MS"/>
              <a:ea typeface="Trebuchet MS"/>
              <a:cs typeface="Trebuchet MS"/>
              <a:sym typeface="Trebuchet MS"/>
            </a:endParaRPr>
          </a:p>
          <a:p>
            <a:pPr marL="0" indent="0">
              <a:spcBef>
                <a:spcPts val="1200"/>
              </a:spcBef>
              <a:spcAft>
                <a:spcPts val="1200"/>
              </a:spcAft>
              <a:buNone/>
            </a:pPr>
            <a:r>
              <a:rPr lang="en" sz="1200" dirty="0">
                <a:solidFill>
                  <a:srgbClr val="251F14"/>
                </a:solidFill>
                <a:latin typeface="Trebuchet MS"/>
                <a:ea typeface="Trebuchet MS"/>
                <a:cs typeface="Trebuchet MS"/>
                <a:sym typeface="Trebuchet MS"/>
              </a:rPr>
              <a:t>Native peoples and governments have inherent rights and a political relationship with the U.S. government that does not derive from race or ethnicity. </a:t>
            </a:r>
          </a:p>
          <a:p>
            <a:pPr marL="0" lvl="0" indent="0" algn="l" rtl="0">
              <a:spcBef>
                <a:spcPts val="1200"/>
              </a:spcBef>
              <a:spcAft>
                <a:spcPts val="1200"/>
              </a:spcAft>
              <a:buNone/>
            </a:pPr>
            <a:r>
              <a:rPr lang="en" sz="1200" dirty="0">
                <a:solidFill>
                  <a:srgbClr val="251F14"/>
                </a:solidFill>
                <a:latin typeface="Trebuchet MS"/>
                <a:ea typeface="Trebuchet MS"/>
                <a:cs typeface="Trebuchet MS"/>
                <a:sym typeface="Trebuchet MS"/>
              </a:rPr>
              <a:t>The governmental status of tribal nations is at the heart of nearly every issue that touches Indian Country.</a:t>
            </a:r>
          </a:p>
          <a:p>
            <a:pPr marL="0" lvl="0" indent="0" algn="l" rtl="0">
              <a:spcBef>
                <a:spcPts val="1200"/>
              </a:spcBef>
              <a:spcAft>
                <a:spcPts val="1200"/>
              </a:spcAft>
              <a:buNone/>
            </a:pPr>
            <a:r>
              <a:rPr lang="en" sz="1200" dirty="0">
                <a:solidFill>
                  <a:srgbClr val="251F14"/>
                </a:solidFill>
                <a:latin typeface="Trebuchet MS"/>
                <a:ea typeface="Trebuchet MS"/>
                <a:cs typeface="Trebuchet MS"/>
                <a:sym typeface="Trebuchet MS"/>
              </a:rPr>
              <a:t>Tribes have the inherent power to govern all matters involving their members, as well as a range of issues in Indian Country.</a:t>
            </a:r>
            <a:endParaRPr sz="1200" dirty="0">
              <a:solidFill>
                <a:srgbClr val="251F14"/>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C5349869571545BCA408ECBF7E3B70" ma:contentTypeVersion="13" ma:contentTypeDescription="Create a new document." ma:contentTypeScope="" ma:versionID="a35cfafca3623a7af45f8a81e610055b">
  <xsd:schema xmlns:xsd="http://www.w3.org/2001/XMLSchema" xmlns:xs="http://www.w3.org/2001/XMLSchema" xmlns:p="http://schemas.microsoft.com/office/2006/metadata/properties" xmlns:ns2="ce2597c1-9403-4223-a2a2-2d56aa1a2f54" xmlns:ns3="70dc5b78-42ed-48cd-b9e3-13fd3b0eeaf7" targetNamespace="http://schemas.microsoft.com/office/2006/metadata/properties" ma:root="true" ma:fieldsID="08d6ace8facccaad75a11867606e484b" ns2:_="" ns3:_="">
    <xsd:import namespace="ce2597c1-9403-4223-a2a2-2d56aa1a2f54"/>
    <xsd:import namespace="70dc5b78-42ed-48cd-b9e3-13fd3b0eea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2597c1-9403-4223-a2a2-2d56aa1a2f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dc5b78-42ed-48cd-b9e3-13fd3b0eeaf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B27103-F0E3-4890-942E-22D504708E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2597c1-9403-4223-a2a2-2d56aa1a2f54"/>
    <ds:schemaRef ds:uri="70dc5b78-42ed-48cd-b9e3-13fd3b0eea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61AA31-061C-485C-88B1-596C9F9F61D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A213E1B-003E-4121-82BF-250C299C37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TotalTime>
  <Words>665</Words>
  <Application>Microsoft Office PowerPoint</Application>
  <PresentationFormat>On-screen Show (16:9)</PresentationFormat>
  <Paragraphs>44</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Shift</vt:lpstr>
      <vt:lpstr>Civic Rights of Indigenous Peoples</vt:lpstr>
      <vt:lpstr>Question: When were Native people given the right to vote? </vt:lpstr>
      <vt:lpstr>Voting Rights and Barriers</vt:lpstr>
      <vt:lpstr>NAVRA</vt:lpstr>
      <vt:lpstr>Video: Tribal Sovereignty Explained </vt:lpstr>
      <vt:lpstr>Question: How many Native nations are there in the United States? </vt:lpstr>
      <vt:lpstr>Indigenous Governance</vt:lpstr>
      <vt:lpstr>Question: Native citizens are citizens of what three sovereignties ? </vt:lpstr>
      <vt:lpstr>Indigenous governance cont.</vt:lpstr>
      <vt:lpstr>Whose Land Are You On?</vt:lpstr>
      <vt:lpstr>Learn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Civic Rights of Indigenous Peoples</dc:title>
  <cp:lastModifiedBy>Hartwell, Maureen Faith</cp:lastModifiedBy>
  <cp:revision>7</cp:revision>
  <dcterms:modified xsi:type="dcterms:W3CDTF">2022-04-06T20:36:01Z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0x01010094C5349869571545BCA408ECBF7E3B70</vt:lpwstr>
  </property>
</Properties>
</file>